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1674-46C8-4BE2-B8B9-4FB798473D5A}" type="datetimeFigureOut">
              <a:rPr lang="es-CL" smtClean="0"/>
              <a:pPr/>
              <a:t>06-05-2013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393D-9BE3-4D52-94F0-62E263E396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Métodos Mineros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Auto soportados</a:t>
            </a:r>
          </a:p>
          <a:p>
            <a:endParaRPr lang="es-CL" b="1" dirty="0">
              <a:solidFill>
                <a:schemeClr val="tx1"/>
              </a:solidFill>
            </a:endParaRPr>
          </a:p>
          <a:p>
            <a:r>
              <a:rPr lang="es-CL" b="1" dirty="0" smtClean="0">
                <a:solidFill>
                  <a:schemeClr val="tx1"/>
                </a:solidFill>
              </a:rPr>
              <a:t>Profesor: Jorge López C</a:t>
            </a:r>
            <a:endParaRPr lang="es-C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357166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      Ventilación</a:t>
            </a:r>
          </a:p>
          <a:p>
            <a:endParaRPr lang="es-CL" sz="2800" b="1" dirty="0" smtClean="0"/>
          </a:p>
          <a:p>
            <a:r>
              <a:rPr lang="es-CL" sz="2400" dirty="0" smtClean="0"/>
              <a:t>La gran extensión horizontal que pueden alcanzar los laboreos y el uso intensivo de equipo diesel, hacen necesario implantar un sistema de ventilación que puede llegar a ser bastante complejo.</a:t>
            </a:r>
          </a:p>
          <a:p>
            <a:r>
              <a:rPr lang="es-CL" sz="2400" dirty="0" smtClean="0"/>
              <a:t>En la mayoría de los casos resulta indispensable instalar sistemas de ventilación secundaria, utilizando ductos y ventiladores auxiliares ubicados en las proximidades de los frentes de trabajo.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   Fortificación</a:t>
            </a:r>
          </a:p>
          <a:p>
            <a:r>
              <a:rPr lang="es-CL" sz="2000" dirty="0" smtClean="0"/>
              <a:t>Los yacimientos estratificados requieren un riguroso control de la estabilidad del techo, el riesgo de derrumbes o desplomes de material está siempre presente. Se recurre por lo general al apernado sistemático del techo.</a:t>
            </a:r>
          </a:p>
          <a:p>
            <a:r>
              <a:rPr lang="es-CL" sz="2000" dirty="0" smtClean="0"/>
              <a:t>También, si se estima necesario, es posible reforzar o fortificar los pilares, mediante pernos, cables e incluso un enzunchado de cintas metálicas.</a:t>
            </a:r>
          </a:p>
          <a:p>
            <a:r>
              <a:rPr lang="es-CL" sz="2000" dirty="0" smtClean="0"/>
              <a:t>En resumen, se consideran los siguientes elementos de fortificación:</a:t>
            </a:r>
          </a:p>
          <a:p>
            <a:r>
              <a:rPr lang="es-CL" sz="2000" dirty="0" smtClean="0"/>
              <a:t>• Apernado de techo sistemático</a:t>
            </a:r>
          </a:p>
          <a:p>
            <a:r>
              <a:rPr lang="es-CL" sz="2000" dirty="0" smtClean="0"/>
              <a:t>• Pernos de roca:</a:t>
            </a:r>
          </a:p>
          <a:p>
            <a:r>
              <a:rPr lang="es-CL" sz="2000" dirty="0" smtClean="0"/>
              <a:t>o Lechados (a columna completa)</a:t>
            </a:r>
          </a:p>
          <a:p>
            <a:r>
              <a:rPr lang="es-CL" sz="2000" dirty="0" smtClean="0"/>
              <a:t>o Anclados mecánicamente (puntual)</a:t>
            </a:r>
          </a:p>
          <a:p>
            <a:r>
              <a:rPr lang="pt-BR" sz="2000" dirty="0" smtClean="0"/>
              <a:t>o 5/8, ¾, 1, 1 ¼ pulgadas</a:t>
            </a:r>
          </a:p>
          <a:p>
            <a:r>
              <a:rPr lang="es-CL" sz="2000" dirty="0" smtClean="0"/>
              <a:t>o 7, 9, 17, 26 toneladas de resistencia</a:t>
            </a:r>
          </a:p>
          <a:p>
            <a:r>
              <a:rPr lang="es-CL" sz="2000" dirty="0" smtClean="0"/>
              <a:t>• Planchuelas de 6 pulgadas (150 mm) y de ¼ a 3/8 pulgadas de espesor, planas o</a:t>
            </a:r>
          </a:p>
          <a:p>
            <a:r>
              <a:rPr lang="es-CL" sz="2000" dirty="0" smtClean="0"/>
              <a:t>como campanas, que distribuyen el esfuerzo de la roca en el collar del perno a través</a:t>
            </a:r>
          </a:p>
          <a:p>
            <a:r>
              <a:rPr lang="es-CL" sz="2000" dirty="0" smtClean="0"/>
              <a:t>de una tuerca</a:t>
            </a:r>
          </a:p>
          <a:p>
            <a:r>
              <a:rPr lang="es-CL" sz="2000" dirty="0" smtClean="0"/>
              <a:t>• Malla puede instalarse entre pernos</a:t>
            </a:r>
          </a:p>
          <a:p>
            <a:r>
              <a:rPr lang="es-CL" sz="2000" dirty="0" smtClean="0"/>
              <a:t>• Shotcrete para largo plazo</a:t>
            </a:r>
          </a:p>
          <a:p>
            <a:r>
              <a:rPr lang="es-CL" sz="2000" dirty="0" smtClean="0"/>
              <a:t>• La resistencia de pernos disminuye con el tiempo (puede ser necesario tensarlos</a:t>
            </a:r>
          </a:p>
          <a:p>
            <a:r>
              <a:rPr lang="es-CL" sz="2000" dirty="0" smtClean="0"/>
              <a:t>nuevamente, o reemplazarlos durante la vida de la operación)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28604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        Comentarios</a:t>
            </a:r>
          </a:p>
          <a:p>
            <a:endParaRPr lang="es-CL" sz="2800" b="1" dirty="0" smtClean="0"/>
          </a:p>
          <a:p>
            <a:r>
              <a:rPr lang="es-CL" sz="2200" dirty="0" smtClean="0"/>
              <a:t>En mantos de un espesor importante y de inclinación cercana a la horizontal, el método por room and pillar puede adoptar un alto grado de mecanización, operacionalmente muy eficiente y con una alta capacidad productiva.</a:t>
            </a:r>
          </a:p>
          <a:p>
            <a:r>
              <a:rPr lang="es-CL" sz="2200" dirty="0" smtClean="0"/>
              <a:t>La disposición y diseño de las labores es bastante simple y esquemática, permitiendo con facilidad el desarrollo simultáneo de diferentes áreas productivas.</a:t>
            </a:r>
          </a:p>
          <a:p>
            <a:r>
              <a:rPr lang="es-CL" sz="2200" dirty="0" smtClean="0"/>
              <a:t> No requiere de grandes inversiones en desarrollos de preproducción.</a:t>
            </a:r>
          </a:p>
          <a:p>
            <a:r>
              <a:rPr lang="es-CL" sz="2200" dirty="0" smtClean="0"/>
              <a:t>Permite una explotación selectiva, dado que siempre existe la posibilidad de dejar como pilares los sectores de más baja ley.</a:t>
            </a:r>
          </a:p>
          <a:p>
            <a:r>
              <a:rPr lang="es-CL" sz="2200" dirty="0" smtClean="0"/>
              <a:t>La recuperación del yacimiento es uno de los puntos débiles de este método.</a:t>
            </a:r>
          </a:p>
          <a:p>
            <a:r>
              <a:rPr lang="es-CL" sz="2200" dirty="0" smtClean="0"/>
              <a:t>Una proporción importante del mineral necesariamente debe dejarse como pilares.</a:t>
            </a:r>
          </a:p>
          <a:p>
            <a:r>
              <a:rPr lang="es-CL" sz="2200" dirty="0" smtClean="0"/>
              <a:t>En cuanto a la dilución, se puede manejar en un nivel muy bajo, controlando la estabilidad del techo y la correcta ejecución de los diagramas de disparo</a:t>
            </a:r>
            <a:endParaRPr lang="es-CL" sz="2200" b="1" dirty="0" smtClean="0"/>
          </a:p>
          <a:p>
            <a:endParaRPr lang="es-CL" sz="2200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97346"/>
            <a:ext cx="850112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Características</a:t>
            </a:r>
          </a:p>
          <a:p>
            <a:r>
              <a:rPr lang="es-CL" sz="2200" dirty="0" smtClean="0"/>
              <a:t>En resumen, las características del método son:</a:t>
            </a:r>
          </a:p>
          <a:p>
            <a:r>
              <a:rPr lang="es-CL" sz="2200" dirty="0" smtClean="0"/>
              <a:t>• Método barato, productivo, fácil de mecanizar y simple de diseñar.</a:t>
            </a:r>
          </a:p>
          <a:p>
            <a:r>
              <a:rPr lang="es-CL" sz="2200" dirty="0" smtClean="0"/>
              <a:t>• Se usa en depósitos horizontales o sub-horizontales (hasta 30º) en roca</a:t>
            </a:r>
          </a:p>
          <a:p>
            <a:r>
              <a:rPr lang="es-CL" sz="2200" dirty="0" smtClean="0"/>
              <a:t>razonablemente competente y espesores de 2 a 6 m en carbón, sal, potasio, calizas.</a:t>
            </a:r>
          </a:p>
          <a:p>
            <a:r>
              <a:rPr lang="es-CL" sz="2200" dirty="0" smtClean="0"/>
              <a:t>En algunos casos pueden considerarse mantos de mayor potencia.</a:t>
            </a:r>
          </a:p>
          <a:p>
            <a:r>
              <a:rPr lang="es-CL" sz="2200" dirty="0" smtClean="0"/>
              <a:t>• Consideraciones de diseño:</a:t>
            </a:r>
          </a:p>
          <a:p>
            <a:r>
              <a:rPr lang="es-CL" sz="2200" dirty="0" smtClean="0"/>
              <a:t>o Estabilidad del techo</a:t>
            </a:r>
          </a:p>
          <a:p>
            <a:r>
              <a:rPr lang="es-CL" sz="2200" dirty="0" smtClean="0"/>
              <a:t>o Resistencia de los pilares</a:t>
            </a:r>
          </a:p>
          <a:p>
            <a:r>
              <a:rPr lang="es-CL" sz="2200" dirty="0" smtClean="0"/>
              <a:t>o Espesor del depósito</a:t>
            </a:r>
          </a:p>
          <a:p>
            <a:r>
              <a:rPr lang="es-CL" sz="2200" dirty="0" smtClean="0"/>
              <a:t>o Profundidad de la mina</a:t>
            </a:r>
          </a:p>
          <a:p>
            <a:r>
              <a:rPr lang="es-CL" sz="2200" dirty="0" smtClean="0"/>
              <a:t>• Objetivo: extraer la cantidad máxima de mineral compatible con condiciones seguras</a:t>
            </a:r>
          </a:p>
          <a:p>
            <a:r>
              <a:rPr lang="es-CL" sz="2200" dirty="0" smtClean="0"/>
              <a:t>de explotación.</a:t>
            </a:r>
          </a:p>
          <a:p>
            <a:r>
              <a:rPr lang="es-CL" sz="2200" dirty="0" smtClean="0"/>
              <a:t>• Pilares pueden recuperarse:</a:t>
            </a:r>
          </a:p>
          <a:p>
            <a:r>
              <a:rPr lang="es-CL" sz="2200" dirty="0" smtClean="0"/>
              <a:t>o Relleno </a:t>
            </a:r>
            <a:r>
              <a:rPr lang="es-CL" sz="2200" i="1" dirty="0" smtClean="0"/>
              <a:t> en minas no de carbón</a:t>
            </a:r>
          </a:p>
          <a:p>
            <a:r>
              <a:rPr lang="es-CL" sz="2200" dirty="0" smtClean="0"/>
              <a:t>o Retroceso </a:t>
            </a:r>
            <a:r>
              <a:rPr lang="es-CL" sz="2200" i="1" dirty="0" smtClean="0"/>
              <a:t> en minas de carbón, permitiendo subsidencia</a:t>
            </a:r>
            <a:endParaRPr lang="es-CL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53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2285992"/>
            <a:ext cx="9153526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53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6" y="2214554"/>
            <a:ext cx="9153526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6" y="4429132"/>
            <a:ext cx="9153526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4348" y="357166"/>
            <a:ext cx="821537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/>
              <a:t>Métodos autosoportantes o de caserones abiertos: </a:t>
            </a:r>
            <a:endParaRPr lang="es-CL" sz="2800" b="1" dirty="0" smtClean="0"/>
          </a:p>
          <a:p>
            <a:r>
              <a:rPr lang="es-CL" sz="2800" b="1" dirty="0" smtClean="0"/>
              <a:t>Corresponden </a:t>
            </a:r>
            <a:r>
              <a:rPr lang="es-CL" sz="2800" b="1" dirty="0"/>
              <a:t>a aquellos </a:t>
            </a:r>
            <a:r>
              <a:rPr lang="es-CL" sz="2800" b="1" dirty="0" smtClean="0"/>
              <a:t>que consideran </a:t>
            </a:r>
            <a:r>
              <a:rPr lang="es-CL" sz="2800" b="1" dirty="0"/>
              <a:t>la extracción del mineral y dejar la cavidad que éste ocupaba vacía. </a:t>
            </a:r>
            <a:r>
              <a:rPr lang="es-CL" sz="2800" b="1" dirty="0" smtClean="0"/>
              <a:t>Para ello</a:t>
            </a:r>
            <a:r>
              <a:rPr lang="es-CL" sz="2800" b="1" dirty="0"/>
              <a:t>, el caserón debe mantenerse estable en forma natural (ser autosoportante) </a:t>
            </a:r>
            <a:r>
              <a:rPr lang="es-CL" sz="2800" b="1" dirty="0" smtClean="0"/>
              <a:t>o requerir </a:t>
            </a:r>
            <a:r>
              <a:rPr lang="es-CL" sz="2800" b="1" dirty="0"/>
              <a:t>escasos elementos de refuerzo. Estos caserones se dejan vacíos una vez </a:t>
            </a:r>
            <a:r>
              <a:rPr lang="es-CL" sz="2800" b="1" dirty="0" smtClean="0"/>
              <a:t>que concluye </a:t>
            </a:r>
            <a:r>
              <a:rPr lang="es-CL" sz="2800" b="1" dirty="0"/>
              <a:t>la explotación</a:t>
            </a:r>
            <a:r>
              <a:rPr lang="es-CL" sz="2800" b="1" dirty="0" smtClean="0"/>
              <a:t>.</a:t>
            </a:r>
          </a:p>
          <a:p>
            <a:endParaRPr lang="es-CL" sz="2800" dirty="0"/>
          </a:p>
          <a:p>
            <a:r>
              <a:rPr lang="es-CL" sz="2800" b="1" dirty="0"/>
              <a:t>o Room and Pillar</a:t>
            </a:r>
          </a:p>
          <a:p>
            <a:r>
              <a:rPr lang="es-CL" sz="2800" dirty="0"/>
              <a:t>o Stope and Pillar</a:t>
            </a:r>
          </a:p>
          <a:p>
            <a:r>
              <a:rPr lang="es-CL" sz="2800" dirty="0"/>
              <a:t>o Shrinkage Stoping</a:t>
            </a:r>
          </a:p>
          <a:p>
            <a:r>
              <a:rPr lang="es-CL" sz="2800" b="1" dirty="0"/>
              <a:t>o Sublevel Stoping</a:t>
            </a:r>
          </a:p>
          <a:p>
            <a:r>
              <a:rPr lang="es-CL" sz="2800" dirty="0"/>
              <a:t>o Vertical Crater Retreta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357166"/>
            <a:ext cx="792961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Room and Pillar</a:t>
            </a:r>
          </a:p>
          <a:p>
            <a:endParaRPr lang="es-CL" sz="2400" b="1" dirty="0" smtClean="0"/>
          </a:p>
          <a:p>
            <a:endParaRPr lang="es-CL" sz="2400" b="1" dirty="0" smtClean="0"/>
          </a:p>
          <a:p>
            <a:r>
              <a:rPr lang="es-CL" sz="2400" dirty="0" smtClean="0"/>
              <a:t>El método se conoce en castellano como Caserones y Pilares, aunque casi siempre se utiliza su nombre en inglés. Mediante este método se explotaban 60% de las minas subterráneas de minerales distintos al carbón en Estados Unidos en los años 80 y el 90% de las minas de carbón. </a:t>
            </a:r>
          </a:p>
          <a:p>
            <a:r>
              <a:rPr lang="es-CL" sz="2400" dirty="0" smtClean="0"/>
              <a:t>El método posee una variante denominada </a:t>
            </a:r>
            <a:r>
              <a:rPr lang="es-CL" sz="2400" b="1" dirty="0" smtClean="0"/>
              <a:t>Stope and Pillar.</a:t>
            </a:r>
          </a:p>
          <a:p>
            <a:r>
              <a:rPr lang="es-CL" sz="2400" dirty="0" smtClean="0"/>
              <a:t>Este método de explotación es el único aplicable en el caso de yacimientos tabulares horizontales o sub-horizontales, con inclinaciones de hasta 30º. Se trata, por lo general, de depósitos estratificados de origen sedimentario.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0"/>
            <a:ext cx="892971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Principio</a:t>
            </a:r>
          </a:p>
          <a:p>
            <a:endParaRPr lang="es-CL" b="1" dirty="0" smtClean="0"/>
          </a:p>
          <a:p>
            <a:r>
              <a:rPr lang="es-CL" sz="2400" dirty="0" smtClean="0"/>
              <a:t>Consiste en lo esencial en excavar lo más posible el cuerpo mineralizado dejando pilares de</a:t>
            </a:r>
          </a:p>
          <a:p>
            <a:r>
              <a:rPr lang="es-CL" sz="2400" dirty="0" smtClean="0"/>
              <a:t>mineral que permiten sostener el techo de material estéril.</a:t>
            </a:r>
          </a:p>
          <a:p>
            <a:r>
              <a:rPr lang="es-CL" sz="2400" dirty="0" smtClean="0"/>
              <a:t>Las dimensiones de los caserones y de los pilares depende de la mayor o menor competencia de la roca sobrepuesta (estabilidad del techo) y también de la roca mineralizada(estabilidad de los pilares), como asimismo del espesor del manto y de las presiones existentes.</a:t>
            </a:r>
          </a:p>
          <a:p>
            <a:r>
              <a:rPr lang="es-CL" sz="2400" dirty="0" smtClean="0"/>
              <a:t>Por lo general los pilares se distribuyen en una disposición o arreglo lo más regular posible, y pueden tener una sección circular, cuadrada o rectangular semejando un muro. Los caserones abiertos tienen forma rectangular o cuadrada.</a:t>
            </a:r>
          </a:p>
          <a:p>
            <a:r>
              <a:rPr lang="es-CL" sz="2400" dirty="0" smtClean="0"/>
              <a:t>Al término de la explotación de un área determinada es posible recuperar, al menos parcialmente, un cierto porcentaje de los pilares, dependiendo del valor del mineral que se está extrayendo.</a:t>
            </a:r>
            <a:endParaRPr lang="es-CL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571480"/>
            <a:ext cx="80010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 smtClean="0"/>
              <a:t>El control de leyes es primordial (más importante que diseño minero y ventilación):  resulta en un diseño  irregular, con pilares de baja ley no recuperables</a:t>
            </a:r>
          </a:p>
          <a:p>
            <a:r>
              <a:rPr lang="es-CL" sz="2400" dirty="0" smtClean="0"/>
              <a:t>Se puede trabajar a frente completa </a:t>
            </a:r>
            <a:r>
              <a:rPr lang="es-CL" sz="2400" i="1" dirty="0" smtClean="0"/>
              <a:t>o por tajadas .</a:t>
            </a:r>
          </a:p>
          <a:p>
            <a:r>
              <a:rPr lang="es-CL" sz="2400" dirty="0" smtClean="0"/>
              <a:t>• Frente completa: hasta 8-10m de espesor</a:t>
            </a:r>
          </a:p>
          <a:p>
            <a:r>
              <a:rPr lang="es-CL" sz="2400" dirty="0" smtClean="0"/>
              <a:t>• Tajadas: más de 10 m de espesor</a:t>
            </a:r>
          </a:p>
          <a:p>
            <a:r>
              <a:rPr lang="es-CL" sz="2400" dirty="0" smtClean="0"/>
              <a:t>En la explotación por tajadas se saca primero la parte superior y luego se banquea y saca la parte inferior, lo que permite la explotación simultánea de ambas frentes.</a:t>
            </a:r>
          </a:p>
          <a:p>
            <a:endParaRPr lang="es-CL" sz="2400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197346"/>
            <a:ext cx="800105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Desarrollos</a:t>
            </a:r>
          </a:p>
          <a:p>
            <a:endParaRPr lang="es-CL" sz="2800" b="1" dirty="0" smtClean="0"/>
          </a:p>
          <a:p>
            <a:r>
              <a:rPr lang="es-CL" sz="2400" dirty="0" smtClean="0"/>
              <a:t>En los cuerpos mineralizados de inclinación cercana a la horizontal, se requieren mínimos desarrollos previos a la explotación propiamente tal. Casi siempre es posible utilizar como vías de acceso y transporte del mineral los mismos caserones ya explotados.</a:t>
            </a:r>
          </a:p>
          <a:p>
            <a:r>
              <a:rPr lang="es-CL" sz="2400" dirty="0" smtClean="0"/>
              <a:t>En el caso de cuerpos de mayor inclinación, donde las pendientes no permiten la circulación de los equipos de carguío y transporte sobre neumáticos, es necesario desarrollar con anterioridad niveles horizontales, espaciados regularmente según la vertical y orientados según el rumbo del manto.</a:t>
            </a:r>
          </a:p>
          <a:p>
            <a:r>
              <a:rPr lang="es-CL" sz="2400" dirty="0" smtClean="0"/>
              <a:t>Tales niveles se pueden comunicar entre sí mediante rampas, o también se pueden habilitar piques de traspaso cortos que conducen el mineral a un nivel de transporte principal horizontal emplazado bajo el manto.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8847"/>
            <a:ext cx="878684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            Arranque</a:t>
            </a:r>
          </a:p>
          <a:p>
            <a:endParaRPr lang="es-CL" sz="2800" b="1" dirty="0" smtClean="0"/>
          </a:p>
          <a:p>
            <a:r>
              <a:rPr lang="es-CL" sz="2400" dirty="0" smtClean="0"/>
              <a:t>La perforación y tronadura de producción se realiza según las prácticas habituales que se aplican en el avance de túneles y/o galerías.</a:t>
            </a:r>
          </a:p>
          <a:p>
            <a:r>
              <a:rPr lang="es-CL" sz="2400" dirty="0" smtClean="0"/>
              <a:t>Dependiendo del espesor del manto, vale decir, del espacio disponible, el nivel de mecanización que es posible utilizar incluye desde perforación manual hasta jumbos de gran tamaño.</a:t>
            </a:r>
          </a:p>
          <a:p>
            <a:r>
              <a:rPr lang="es-CL" sz="2400" dirty="0" smtClean="0"/>
              <a:t>En presencia de mantos de gran potencia (espesor) la operación de arranque se realiza en dos etapas:</a:t>
            </a:r>
          </a:p>
          <a:p>
            <a:r>
              <a:rPr lang="es-CL" sz="2400" dirty="0" smtClean="0"/>
              <a:t>1. Se extrae la parte superior del manto según la modalidad antes indicada</a:t>
            </a:r>
          </a:p>
          <a:p>
            <a:r>
              <a:rPr lang="es-CL" sz="2400" dirty="0" smtClean="0"/>
              <a:t>2. Luego se recupera la tajada inferior mediante una operación de banqueo como en una mina a cielo abierto.</a:t>
            </a:r>
          </a:p>
          <a:p>
            <a:r>
              <a:rPr lang="es-CL" sz="2400" dirty="0" smtClean="0"/>
              <a:t>Dependiendo de la inclinación del manto, se utilizan equipos montados sobre neumáticos o sobre orugas.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85729"/>
            <a:ext cx="807249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                            Carguío y transporte</a:t>
            </a:r>
          </a:p>
          <a:p>
            <a:endParaRPr lang="es-CL" sz="2800" b="1" dirty="0" smtClean="0"/>
          </a:p>
          <a:p>
            <a:r>
              <a:rPr lang="es-CL" sz="2400" dirty="0" smtClean="0"/>
              <a:t>El mineral tronado se carga directamente en los frentes de trabajo, de preferencia con equipos cargadores diesel montados sobre neumáticos.</a:t>
            </a:r>
          </a:p>
          <a:p>
            <a:r>
              <a:rPr lang="es-CL" sz="2400" dirty="0" smtClean="0"/>
              <a:t>El espesor del manto, las dimensiones de los espacios y de los accesos disponibles, y la capacidad productiva de la faena, determinan el nivel de mecanización que es posible utilizar. </a:t>
            </a:r>
          </a:p>
          <a:p>
            <a:r>
              <a:rPr lang="es-CL" sz="2400" dirty="0" smtClean="0"/>
              <a:t>En mantos de gran potencia, sin problemas de espacio, se usan cargadores frontales y camiones normales. </a:t>
            </a:r>
          </a:p>
          <a:p>
            <a:r>
              <a:rPr lang="es-CL" sz="2400" dirty="0" smtClean="0"/>
              <a:t>Con restricciones de espacio, se prefieren los cargadores LHD</a:t>
            </a:r>
          </a:p>
          <a:p>
            <a:r>
              <a:rPr lang="es-CL" sz="2400" dirty="0" smtClean="0"/>
              <a:t>conjuntamente con camiones especiales de bajo perfil.</a:t>
            </a:r>
          </a:p>
          <a:p>
            <a:endParaRPr lang="es-CL" sz="2400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1311</Words>
  <Application>Microsoft Office PowerPoint</Application>
  <PresentationFormat>Presentación en pantalla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Métodos Mineros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Corporación Nacional del Cobre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Mineros</dc:title>
  <dc:creator>jorlope</dc:creator>
  <cp:lastModifiedBy>jorlope</cp:lastModifiedBy>
  <cp:revision>14</cp:revision>
  <dcterms:created xsi:type="dcterms:W3CDTF">2013-05-06T19:23:28Z</dcterms:created>
  <dcterms:modified xsi:type="dcterms:W3CDTF">2013-05-06T20:38:28Z</dcterms:modified>
</cp:coreProperties>
</file>